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82" r:id="rId21"/>
    <p:sldId id="283" r:id="rId22"/>
    <p:sldId id="274" r:id="rId23"/>
    <p:sldId id="275" r:id="rId24"/>
    <p:sldId id="278" r:id="rId25"/>
    <p:sldId id="279" r:id="rId26"/>
    <p:sldId id="280" r:id="rId2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90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837176"/>
            <a:ext cx="3858768" cy="612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4837176"/>
            <a:ext cx="3858768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177272" y="4956048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6053328" y="5172546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>
              <a:solidFill>
                <a:srgbClr val="24406B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0" indent="0" algn="ctr">
              <a:lnSpc>
                <a:spcPts val="2900"/>
              </a:lnSpc>
              <a:buNone/>
            </a:pPr>
            <a:endParaRPr lang="en-US" sz="2320" dirty="0">
              <a:solidFill>
                <a:srgbClr val="24406B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0" indent="0" algn="ctr">
              <a:lnSpc>
                <a:spcPts val="2900"/>
              </a:lnSpc>
              <a:buNone/>
            </a:pPr>
            <a:endParaRPr lang="en-US" sz="2320" dirty="0">
              <a:solidFill>
                <a:srgbClr val="24406B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4406B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TEAM MEMBERS</a:t>
            </a:r>
          </a:p>
          <a:p>
            <a:pPr marL="0" indent="0" algn="ctr">
              <a:lnSpc>
                <a:spcPts val="2900"/>
              </a:lnSpc>
              <a:buNone/>
            </a:pPr>
            <a:endParaRPr lang="en-US" sz="2320" dirty="0">
              <a:solidFill>
                <a:srgbClr val="FFFF00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0" indent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00"/>
                </a:solidFill>
                <a:latin typeface="思源黑体-思源黑体-Medium" pitchFamily="34" charset="0"/>
                <a:ea typeface="思源黑体-思源黑体-Medium" pitchFamily="34" charset="-122"/>
              </a:rPr>
              <a:t>GURUPRASAD H D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00"/>
                </a:solidFill>
                <a:latin typeface="思源黑体-思源黑体-Medium" pitchFamily="34" charset="0"/>
                <a:ea typeface="思源黑体-思源黑体-Medium" pitchFamily="34" charset="-122"/>
              </a:rPr>
              <a:t>NITHYA 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00"/>
                </a:solidFill>
                <a:latin typeface="思源黑体-思源黑体-Medium" pitchFamily="34" charset="0"/>
                <a:ea typeface="思源黑体-思源黑体-Medium" pitchFamily="34" charset="-122"/>
              </a:rPr>
              <a:t>LAKSHMI H R</a:t>
            </a:r>
            <a:endParaRPr lang="en-US" sz="2320" dirty="0">
              <a:solidFill>
                <a:srgbClr val="FFFF00"/>
              </a:solidFill>
            </a:endParaRPr>
          </a:p>
        </p:txBody>
      </p:sp>
      <p:sp>
        <p:nvSpPr>
          <p:cNvPr id="8" name="Text 2"/>
          <p:cNvSpPr/>
          <p:nvPr/>
        </p:nvSpPr>
        <p:spPr>
          <a:xfrm>
            <a:off x="5806440" y="2523744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Lawyer Client Management System</a:t>
            </a:r>
            <a:endParaRPr lang="en-US" sz="641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E8D08-5102-B9D1-9E12-9DF5D9070778}"/>
              </a:ext>
            </a:extLst>
          </p:cNvPr>
          <p:cNvSpPr txBox="1"/>
          <p:nvPr/>
        </p:nvSpPr>
        <p:spPr>
          <a:xfrm>
            <a:off x="10449752" y="4912667"/>
            <a:ext cx="2556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406B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LAWBRIDGE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496" y="3776472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912" y="3776472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928" y="3776472"/>
            <a:ext cx="122529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0312" y="3776472"/>
            <a:ext cx="136245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963656" y="5093208"/>
            <a:ext cx="2715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Authentication System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4297680" y="5093208"/>
            <a:ext cx="2715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Lawyer Dashboard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7626096" y="5093208"/>
            <a:ext cx="2715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Client Access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832104" y="26334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Modules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960120" y="5093208"/>
            <a:ext cx="2715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Admin Panel</a:t>
            </a:r>
            <a:endParaRPr lang="en-US" sz="185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FF15A4A-C5F9-7C88-5B5D-B2F2FD107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04" y="5705856"/>
            <a:ext cx="271576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Manage lawyer and client accounts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Monitor system usage and security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Approve or deactivate users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437D63E-4B2D-0AEF-A4D0-F6EFB4640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135" y="5659559"/>
            <a:ext cx="345041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View and manage assigned cases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Access client details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Visualize case status via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en-US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Update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case progress and schedule meetings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eractive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charts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AFF4BC4-E1B7-6551-1BF9-1A523F17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007" y="5653939"/>
            <a:ext cx="279585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Secure login to view personal case details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Communicate with assigned lawyer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Track case updates and schedules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A3AA7-CB6C-1C84-A4C9-D07646069DB9}"/>
              </a:ext>
            </a:extLst>
          </p:cNvPr>
          <p:cNvSpPr txBox="1"/>
          <p:nvPr/>
        </p:nvSpPr>
        <p:spPr>
          <a:xfrm>
            <a:off x="10965494" y="5659559"/>
            <a:ext cx="33330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Role-based login (Admin, Lawyer, Client)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Secure registration and session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Password protection and validation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Features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139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2057400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2057400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507992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2057400"/>
            <a:ext cx="3218688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057400"/>
            <a:ext cx="3218688" cy="95097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2106656" y="2313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5614416" y="2313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4325112" y="3346704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Case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1078992" y="6309360"/>
            <a:ext cx="274320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Interactive with charts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1078992" y="3346704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10817352" y="3346704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2368296" y="47640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8860536" y="2313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1078992" y="5797296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Dashboard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1078992" y="3858768"/>
            <a:ext cx="274320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registration/login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7571232" y="3858768"/>
            <a:ext cx="274320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tracking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7571232" y="3346704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Client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2368296" y="2313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22" name="Text 13"/>
          <p:cNvSpPr/>
          <p:nvPr/>
        </p:nvSpPr>
        <p:spPr>
          <a:xfrm>
            <a:off x="4325112" y="3858768"/>
            <a:ext cx="274320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management</a:t>
            </a:r>
            <a:endParaRPr lang="en-US" sz="1850" dirty="0"/>
          </a:p>
        </p:txBody>
      </p:sp>
      <p:sp>
        <p:nvSpPr>
          <p:cNvPr id="23" name="Text 14"/>
          <p:cNvSpPr/>
          <p:nvPr/>
        </p:nvSpPr>
        <p:spPr>
          <a:xfrm>
            <a:off x="10817352" y="3858768"/>
            <a:ext cx="274320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Schedule and message</a:t>
            </a:r>
            <a:endParaRPr lang="en-US" sz="1850" dirty="0"/>
          </a:p>
        </p:txBody>
      </p:sp>
      <p:sp>
        <p:nvSpPr>
          <p:cNvPr id="24" name="Text 15"/>
          <p:cNvSpPr/>
          <p:nvPr/>
        </p:nvSpPr>
        <p:spPr>
          <a:xfrm>
            <a:off x="832104" y="10332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Key Features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Tools &amp; Technologies</a:t>
            </a:r>
            <a:endParaRPr lang="en-US" sz="64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624" y="489204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03580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892040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624" y="3035808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148072" y="49103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1609344" y="3575304"/>
            <a:ext cx="306324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HTML, CSS, JavaScript, Bootstrap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832104" y="178308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Technical Stack</a:t>
            </a:r>
            <a:endParaRPr lang="en-US" sz="4640" dirty="0"/>
          </a:p>
        </p:txBody>
      </p:sp>
      <p:sp>
        <p:nvSpPr>
          <p:cNvPr id="11" name="Text 3"/>
          <p:cNvSpPr/>
          <p:nvPr/>
        </p:nvSpPr>
        <p:spPr>
          <a:xfrm>
            <a:off x="5760720" y="3575304"/>
            <a:ext cx="306324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Spring Boot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760720" y="3063240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Backend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609344" y="5431536"/>
            <a:ext cx="306324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MySQL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609344" y="4919472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Database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5760720" y="5431536"/>
            <a:ext cx="306324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Chart.js (or Recharts), Font Awesome icons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96696" y="30540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996696" y="49103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5760720" y="4919472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Others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609344" y="3063240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Frontend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5148072" y="30540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Design</a:t>
            </a:r>
            <a:endParaRPr lang="en-US" sz="64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410712"/>
            <a:ext cx="475488" cy="47548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E6C6AF5-DA7B-7881-699D-DF24E3C073BF}"/>
              </a:ext>
            </a:extLst>
          </p:cNvPr>
          <p:cNvSpPr/>
          <p:nvPr/>
        </p:nvSpPr>
        <p:spPr>
          <a:xfrm>
            <a:off x="5463822" y="0"/>
            <a:ext cx="9166578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1"/>
          <p:cNvSpPr/>
          <p:nvPr/>
        </p:nvSpPr>
        <p:spPr>
          <a:xfrm>
            <a:off x="996696" y="49103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794530" y="3640119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Registers/Login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 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 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Role-Based Dashboard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Lawyer	Client	 	 Admin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  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   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View Cases  		 View Lawyer 		 Manage Users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Manage Clients	 Book Appt.			 Manage Data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Send </a:t>
            </a:r>
            <a:r>
              <a:rPr lang="en-US" sz="2800" dirty="0" err="1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Msgs</a:t>
            </a: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		 Chat Lawyer 	 View Logs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  Spring Boot APIs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         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         </a:t>
            </a:r>
          </a:p>
          <a:p>
            <a:pPr marL="0" indent="0" algn="ctr">
              <a:lnSpc>
                <a:spcPts val="2970"/>
              </a:lnSpc>
              <a:buNone/>
            </a:pPr>
            <a:r>
              <a:rPr lang="en-US" sz="280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    MySQL: Cases, Clients, Users</a:t>
            </a:r>
          </a:p>
        </p:txBody>
      </p:sp>
      <p:sp>
        <p:nvSpPr>
          <p:cNvPr id="9" name="Text 3"/>
          <p:cNvSpPr/>
          <p:nvPr/>
        </p:nvSpPr>
        <p:spPr>
          <a:xfrm>
            <a:off x="996696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1651790" y="346100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Flowchart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32104" y="215798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Architecture</a:t>
            </a:r>
            <a:endParaRPr lang="en-US" sz="464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FF180C-09E9-C94F-73C3-69E402A525F5}"/>
              </a:ext>
            </a:extLst>
          </p:cNvPr>
          <p:cNvSpPr/>
          <p:nvPr/>
        </p:nvSpPr>
        <p:spPr>
          <a:xfrm>
            <a:off x="8823960" y="547068"/>
            <a:ext cx="3680178" cy="7053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FC613F-0A15-5036-85AF-2DF048C6290B}"/>
              </a:ext>
            </a:extLst>
          </p:cNvPr>
          <p:cNvSpPr/>
          <p:nvPr/>
        </p:nvSpPr>
        <p:spPr>
          <a:xfrm>
            <a:off x="8728004" y="1704340"/>
            <a:ext cx="3680178" cy="7053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A800EA-986C-AC36-0A7E-21BBB3E67DB6}"/>
              </a:ext>
            </a:extLst>
          </p:cNvPr>
          <p:cNvSpPr/>
          <p:nvPr/>
        </p:nvSpPr>
        <p:spPr>
          <a:xfrm>
            <a:off x="7435875" y="2550997"/>
            <a:ext cx="1656081" cy="7053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142DD7-2C18-3390-043F-0A78937B6584}"/>
              </a:ext>
            </a:extLst>
          </p:cNvPr>
          <p:cNvSpPr/>
          <p:nvPr/>
        </p:nvSpPr>
        <p:spPr>
          <a:xfrm>
            <a:off x="9656546" y="2550997"/>
            <a:ext cx="1656081" cy="7053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0219C5-A77F-DD45-BB42-C386381F2C98}"/>
              </a:ext>
            </a:extLst>
          </p:cNvPr>
          <p:cNvSpPr/>
          <p:nvPr/>
        </p:nvSpPr>
        <p:spPr>
          <a:xfrm>
            <a:off x="11580141" y="2528316"/>
            <a:ext cx="1656081" cy="7053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A37521-E961-40F8-68EE-1E7B60217F6D}"/>
              </a:ext>
            </a:extLst>
          </p:cNvPr>
          <p:cNvSpPr/>
          <p:nvPr/>
        </p:nvSpPr>
        <p:spPr>
          <a:xfrm>
            <a:off x="8150578" y="6417208"/>
            <a:ext cx="5085644" cy="7053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F00750-D00D-D4FD-5491-B725D975B9FE}"/>
              </a:ext>
            </a:extLst>
          </p:cNvPr>
          <p:cNvSpPr/>
          <p:nvPr/>
        </p:nvSpPr>
        <p:spPr>
          <a:xfrm>
            <a:off x="8150578" y="5225643"/>
            <a:ext cx="5085644" cy="7053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9ABF1E-A997-386D-31C8-115F07136F9B}"/>
              </a:ext>
            </a:extLst>
          </p:cNvPr>
          <p:cNvSpPr/>
          <p:nvPr/>
        </p:nvSpPr>
        <p:spPr>
          <a:xfrm>
            <a:off x="6459476" y="3505127"/>
            <a:ext cx="2585182" cy="15614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8BD9F8-9333-563A-C1A1-C950C16C8E37}"/>
              </a:ext>
            </a:extLst>
          </p:cNvPr>
          <p:cNvSpPr/>
          <p:nvPr/>
        </p:nvSpPr>
        <p:spPr>
          <a:xfrm>
            <a:off x="9201460" y="3493551"/>
            <a:ext cx="2585182" cy="15614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EFF8AF-37E2-5F31-8EC4-C33E0BD153C6}"/>
              </a:ext>
            </a:extLst>
          </p:cNvPr>
          <p:cNvSpPr/>
          <p:nvPr/>
        </p:nvSpPr>
        <p:spPr>
          <a:xfrm>
            <a:off x="11943631" y="3493551"/>
            <a:ext cx="2585182" cy="15614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D13B3-CD90-381F-81E4-D5498B075B25}"/>
              </a:ext>
            </a:extLst>
          </p:cNvPr>
          <p:cNvCxnSpPr>
            <a:cxnSpLocks/>
          </p:cNvCxnSpPr>
          <p:nvPr/>
        </p:nvCxnSpPr>
        <p:spPr>
          <a:xfrm>
            <a:off x="10566712" y="1252381"/>
            <a:ext cx="0" cy="4686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11A107-4A34-F79D-B120-B4D5C8407CDC}"/>
              </a:ext>
            </a:extLst>
          </p:cNvPr>
          <p:cNvCxnSpPr>
            <a:cxnSpLocks/>
          </p:cNvCxnSpPr>
          <p:nvPr/>
        </p:nvCxnSpPr>
        <p:spPr>
          <a:xfrm>
            <a:off x="10401838" y="3233629"/>
            <a:ext cx="0" cy="3135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7FC28-5DCE-7042-8EF6-A6AA26AAD1E9}"/>
              </a:ext>
            </a:extLst>
          </p:cNvPr>
          <p:cNvCxnSpPr>
            <a:cxnSpLocks/>
          </p:cNvCxnSpPr>
          <p:nvPr/>
        </p:nvCxnSpPr>
        <p:spPr>
          <a:xfrm>
            <a:off x="7902222" y="3256310"/>
            <a:ext cx="0" cy="2908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6301EB-5D3E-8625-8C2A-93DD6B167C58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494051" y="5055029"/>
            <a:ext cx="0" cy="1996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65E4A8-7AC1-4456-ED56-40B7B42383ED}"/>
              </a:ext>
            </a:extLst>
          </p:cNvPr>
          <p:cNvCxnSpPr>
            <a:cxnSpLocks/>
          </p:cNvCxnSpPr>
          <p:nvPr/>
        </p:nvCxnSpPr>
        <p:spPr>
          <a:xfrm flipH="1">
            <a:off x="13236222" y="5055029"/>
            <a:ext cx="502356" cy="6778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86779A-D4F2-0AD8-80A7-7940F2FDDE01}"/>
              </a:ext>
            </a:extLst>
          </p:cNvPr>
          <p:cNvCxnSpPr>
            <a:cxnSpLocks/>
          </p:cNvCxnSpPr>
          <p:nvPr/>
        </p:nvCxnSpPr>
        <p:spPr>
          <a:xfrm>
            <a:off x="7535334" y="5066605"/>
            <a:ext cx="524933" cy="6662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ED389F-312A-43B7-F7E9-85998BB285D1}"/>
              </a:ext>
            </a:extLst>
          </p:cNvPr>
          <p:cNvCxnSpPr>
            <a:cxnSpLocks/>
          </p:cNvCxnSpPr>
          <p:nvPr/>
        </p:nvCxnSpPr>
        <p:spPr>
          <a:xfrm>
            <a:off x="10566712" y="5930956"/>
            <a:ext cx="0" cy="4862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3E593D-14C0-9A8E-899A-5C8411FE37A9}"/>
              </a:ext>
            </a:extLst>
          </p:cNvPr>
          <p:cNvCxnSpPr>
            <a:cxnSpLocks/>
          </p:cNvCxnSpPr>
          <p:nvPr/>
        </p:nvCxnSpPr>
        <p:spPr>
          <a:xfrm>
            <a:off x="12948356" y="3233629"/>
            <a:ext cx="0" cy="2273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F88B46-7150-5D9B-F0AC-B37418AB6085}"/>
              </a:ext>
            </a:extLst>
          </p:cNvPr>
          <p:cNvCxnSpPr>
            <a:cxnSpLocks/>
          </p:cNvCxnSpPr>
          <p:nvPr/>
        </p:nvCxnSpPr>
        <p:spPr>
          <a:xfrm flipH="1">
            <a:off x="8060267" y="2056996"/>
            <a:ext cx="667737" cy="4713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C4DFD0-20A5-183D-680C-7A9E581E7452}"/>
              </a:ext>
            </a:extLst>
          </p:cNvPr>
          <p:cNvCxnSpPr>
            <a:cxnSpLocks/>
          </p:cNvCxnSpPr>
          <p:nvPr/>
        </p:nvCxnSpPr>
        <p:spPr>
          <a:xfrm>
            <a:off x="12408182" y="2056996"/>
            <a:ext cx="393418" cy="4940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A3C7BD-0606-2980-6CC3-72DC97E272D1}"/>
              </a:ext>
            </a:extLst>
          </p:cNvPr>
          <p:cNvCxnSpPr>
            <a:cxnSpLocks/>
          </p:cNvCxnSpPr>
          <p:nvPr/>
        </p:nvCxnSpPr>
        <p:spPr>
          <a:xfrm>
            <a:off x="10401838" y="2409653"/>
            <a:ext cx="11289" cy="1578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08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Screenshots / UI Demo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3090672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3090672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090672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3090672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817352" y="4901184"/>
            <a:ext cx="274320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Charts and sidebar navigation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8860536" y="33467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4325112" y="438912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Dashboard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0817352" y="438912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Navigation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078992" y="4901184"/>
            <a:ext cx="274320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Login/Register page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5614416" y="33467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2368296" y="33467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7571232" y="438912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Management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832104" y="2075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UI Components</a:t>
            </a:r>
            <a:endParaRPr lang="en-US" sz="4640" dirty="0"/>
          </a:p>
        </p:txBody>
      </p:sp>
      <p:sp>
        <p:nvSpPr>
          <p:cNvPr id="17" name="Text 9"/>
          <p:cNvSpPr/>
          <p:nvPr/>
        </p:nvSpPr>
        <p:spPr>
          <a:xfrm>
            <a:off x="12106656" y="33467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1078992" y="438912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Authentication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7571232" y="4901184"/>
            <a:ext cx="274320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Case/Client pages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4325112" y="4901184"/>
            <a:ext cx="274320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Lawyer Dashboard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1137D67B-D5E9-BED0-EF96-C808870D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256248" cy="41731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6CB696C-9D09-0398-ED20-61D12DCC6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51" y="-26894"/>
            <a:ext cx="7256248" cy="42000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EC6D506-34CB-6CA0-4A65-51511D8C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8362"/>
            <a:ext cx="7256248" cy="38404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A079567-7F67-0F06-6B63-E806D14B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52" y="4378362"/>
            <a:ext cx="7256248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3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System Features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286207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Objectives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Screenshots / UI Demo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Tools &amp; Technologies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System Design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832104" y="144475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0" name="Text 6"/>
          <p:cNvSpPr/>
          <p:nvPr/>
        </p:nvSpPr>
        <p:spPr>
          <a:xfrm>
            <a:off x="107899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Company Profile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6035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11. Conclusion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9. Challenges &amp; Solutions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757123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10. Learnings &amp; Outcomes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Modules Overview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1078992" y="286207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Introduction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25D3B-D019-1E08-52B5-EB9278F0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35501" cy="4195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BDD12-45E6-A011-BDFF-6AD76DA29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482" y="-10758"/>
            <a:ext cx="7118918" cy="4206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28D57-6FC5-1776-8251-08CE4CC40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482" y="4550485"/>
            <a:ext cx="7118918" cy="3682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E26468-0760-8B1E-DFB9-B12322D73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50485"/>
            <a:ext cx="7035501" cy="37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5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C27DB-2D05-4368-ACEF-7325F2468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49" y="4299295"/>
            <a:ext cx="8208732" cy="3937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532799-3E7E-4404-86AF-DA5B89E81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649" y="-84926"/>
            <a:ext cx="8208732" cy="3943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9A52FD-3360-61C1-0510-3706DCF38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4926"/>
            <a:ext cx="8208732" cy="3919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21D0F-0749-9C5C-419B-60E3DC960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69737"/>
            <a:ext cx="8208732" cy="391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97F700-3B83-6F30-F746-6FE26887D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30561"/>
            <a:ext cx="8208732" cy="389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86E209-096B-2E85-AF47-F6911A85E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7399" y="2090244"/>
            <a:ext cx="8208731" cy="392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0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Challenges &amp; Solutions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09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85032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685032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685032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38944" y="3099816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chemeClr val="bg1"/>
                </a:solidFill>
              </a:rPr>
              <a:t>Managing Roles</a:t>
            </a:r>
          </a:p>
        </p:txBody>
      </p:sp>
      <p:sp>
        <p:nvSpPr>
          <p:cNvPr id="7" name="Text 1"/>
          <p:cNvSpPr/>
          <p:nvPr/>
        </p:nvSpPr>
        <p:spPr>
          <a:xfrm>
            <a:off x="5394960" y="2569464"/>
            <a:ext cx="3858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UI/UX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50976" y="3099816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Dynamic data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5394960" y="1929384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50976" y="3739896"/>
            <a:ext cx="3858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Handling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38944" y="3739896"/>
            <a:ext cx="3858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Between Admin Lawyer and Client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6675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Challenges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7232904" y="44439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4709160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765792" y="58978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94" y="3192781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64" y="1431036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606296" y="2082546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030224" y="3192781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6296" y="1412748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Benefits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489204" y="2743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Summary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1556004" y="3278887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Enhancements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41070" y="14676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1472184" y="5125975"/>
            <a:ext cx="738225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 Document Upload &amp;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Allow users to upload and share legal documents securely.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Notification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Email/SMS notifications for hearing dates and case updates.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Mobile App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Develop a mobile version of the platform for on-the-go access.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Payment Gateway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Integration for billing, retainer fees, and online payments.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AI-Based Case Suggestion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 AI to recommend similar past cases or legal strategies.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041B4F10-B955-3F60-7DA1-EF7F0F5B6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84" y="1550962"/>
            <a:ext cx="702716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Streamlines case and client tracking for lawyers.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Improves communication and transparency with clients.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Reduces paperwork and manual data handling.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34609"/>
            <a:ext cx="12984480" cy="551813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endParaRPr lang="en-US" sz="6410" dirty="0">
              <a:solidFill>
                <a:srgbClr val="CCDEF7"/>
              </a:solidFill>
              <a:latin typeface="思源黑体-思源黑体-Medium" pitchFamily="34" charset="0"/>
              <a:ea typeface="思源黑体-思源黑体-Medium" pitchFamily="34" charset="-122"/>
              <a:cs typeface="思源黑体-思源黑体-Medium" pitchFamily="34" charset="-120"/>
            </a:endParaRPr>
          </a:p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The </a:t>
            </a:r>
            <a:r>
              <a:rPr lang="en-US" sz="3200" b="1" dirty="0">
                <a:solidFill>
                  <a:schemeClr val="bg1"/>
                </a:solidFill>
              </a:rPr>
              <a:t>Lawyer Client Management System</a:t>
            </a:r>
            <a:r>
              <a:rPr lang="en-US" sz="3200" dirty="0">
                <a:solidFill>
                  <a:schemeClr val="bg1"/>
                </a:solidFill>
              </a:rPr>
              <a:t> is a web-based application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designed to streamline the interaction between lawyers and their clients.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It centralizes case management, client details, communication, and scheduling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 in a secure and user-friendly interface.</a:t>
            </a:r>
          </a:p>
        </p:txBody>
      </p:sp>
      <p:sp>
        <p:nvSpPr>
          <p:cNvPr id="7" name="Text 2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40410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410712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609344" y="5431536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rgbClr val="F0F4FA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rgbClr val="F0F4FA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rgbClr val="F0F4FA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rgbClr val="F0F4FA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rgbClr val="F0F4FA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rgbClr val="F0F4FA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</a:rPr>
              <a:t>Traditional legal practices often rely on manual records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</a:rPr>
              <a:t>Growing need for digital transformation in law firms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</a:rPr>
              <a:t>Helps lawyers manage workload efficiently and focus on core legal tasks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609344" y="3438144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Overview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92124" y="54041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609344" y="3950208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rgbClr val="F0F4FA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endParaRPr lang="en-US" sz="1850" dirty="0">
              <a:solidFill>
                <a:srgbClr val="F0F4FA"/>
              </a:solidFill>
              <a:latin typeface="思源黑体-思源黑体-Medium" pitchFamily="34" charset="0"/>
              <a:ea typeface="思源黑体-思源黑体-Medium" pitchFamily="34" charset="-122"/>
            </a:endParaRP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</a:rPr>
              <a:t>To automate and simplify routine legal operations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</a:rPr>
              <a:t>To bridge the communication gap between lawyers and clients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</a:rPr>
              <a:t>To ensure secure and easy access to legal data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215798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Overview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1607058" y="5454396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Need in Legal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96696" y="34290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787908" y="3685033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</a:rPr>
              <a:t> 1. Streamline Legal Operations</a:t>
            </a:r>
          </a:p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</a:rPr>
              <a:t> 2. Enhance Lawyer-Client Interaction</a:t>
            </a:r>
          </a:p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</a:rPr>
              <a:t> 3. Improve Data Organization</a:t>
            </a:r>
          </a:p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</a:rPr>
              <a:t> 4. Ensure User-Friendly Experience</a:t>
            </a:r>
          </a:p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</a:rPr>
              <a:t> 5. Provide Real-Time Insights</a:t>
            </a:r>
          </a:p>
          <a:p>
            <a:pPr marL="0" indent="0" algn="r">
              <a:lnSpc>
                <a:spcPts val="8010"/>
              </a:lnSpc>
              <a:buNone/>
            </a:pP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22960" y="-22860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2706624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Management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Goals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9710928" y="5788152"/>
            <a:ext cx="398678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Secure user authentication and data handling.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50976" y="3931920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Interaction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710928" y="3337560"/>
            <a:ext cx="398678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Manage cases, clients, schedules, and documents.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5148072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Security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50976" y="4562856"/>
            <a:ext cx="351129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Simplify lawyer-client interactions.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062472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7818120" y="54223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7818120" y="3392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Company Profile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" y="-3048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50976" y="4562856"/>
            <a:ext cx="351129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2970"/>
              </a:lnSpc>
              <a:buNone/>
            </a:pPr>
            <a:r>
              <a:rPr lang="en-US" sz="2000" dirty="0" err="1">
                <a:solidFill>
                  <a:schemeClr val="bg1"/>
                </a:solidFill>
              </a:rPr>
              <a:t>LawBridge</a:t>
            </a:r>
            <a:r>
              <a:rPr lang="en-US" sz="2000" dirty="0">
                <a:solidFill>
                  <a:schemeClr val="bg1"/>
                </a:solidFill>
              </a:rPr>
              <a:t> is a legal-tech firm dedicated to transforming how legal professionals manage their clients and cases. The company focuses on building intelligent, secure, and scalable digital solutions for the legal industry.</a:t>
            </a:r>
            <a:r>
              <a:rPr lang="en-US" sz="1850" dirty="0">
                <a:solidFill>
                  <a:schemeClr val="bg1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7" name="Text 1"/>
          <p:cNvSpPr/>
          <p:nvPr/>
        </p:nvSpPr>
        <p:spPr>
          <a:xfrm>
            <a:off x="9253728" y="2034540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Services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43534" y="13030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About </a:t>
            </a:r>
            <a:r>
              <a:rPr lang="en-US" sz="4640" dirty="0" err="1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LawBridge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9803130" y="6271260"/>
            <a:ext cx="39867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Admin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Lawyers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Clients.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958959" y="2414016"/>
            <a:ext cx="3986784" cy="2688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chemeClr val="bg1"/>
                </a:solidFill>
              </a:rPr>
              <a:t>Legal Practice Management Software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chemeClr val="bg1"/>
                </a:solidFill>
              </a:rPr>
              <a:t>Case and document management systems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chemeClr val="bg1"/>
                </a:solidFill>
              </a:rPr>
              <a:t>Client relationship portals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chemeClr val="bg1"/>
                </a:solidFill>
              </a:rPr>
              <a:t>Secure messaging and scheduling tools</a:t>
            </a:r>
          </a:p>
          <a:p>
            <a:pPr marL="342900" indent="-342900" algn="l">
              <a:lnSpc>
                <a:spcPts val="297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chemeClr val="bg1"/>
                </a:solidFill>
              </a:rPr>
              <a:t>Custom legal workflow automation</a:t>
            </a:r>
          </a:p>
        </p:txBody>
      </p:sp>
      <p:sp>
        <p:nvSpPr>
          <p:cNvPr id="11" name="Text 5"/>
          <p:cNvSpPr/>
          <p:nvPr/>
        </p:nvSpPr>
        <p:spPr>
          <a:xfrm>
            <a:off x="9710928" y="534009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Roles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-668274" y="2990088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About us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8028432" y="5779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5641848" y="4407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8028432" y="30266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Modules Overview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704</Words>
  <Application>Microsoft Office PowerPoint</Application>
  <PresentationFormat>Custom</PresentationFormat>
  <Paragraphs>240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Times New Roman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GURUPRASAD</cp:lastModifiedBy>
  <cp:revision>14</cp:revision>
  <dcterms:created xsi:type="dcterms:W3CDTF">2025-05-16T16:53:40Z</dcterms:created>
  <dcterms:modified xsi:type="dcterms:W3CDTF">2025-05-17T14:40:52Z</dcterms:modified>
</cp:coreProperties>
</file>